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7" r:id="rId1"/>
    <p:sldMasterId id="2147483756" r:id="rId2"/>
    <p:sldMasterId id="2147483793" r:id="rId3"/>
  </p:sldMasterIdLst>
  <p:notesMasterIdLst>
    <p:notesMasterId r:id="rId21"/>
  </p:notesMasterIdLst>
  <p:handoutMasterIdLst>
    <p:handoutMasterId r:id="rId22"/>
  </p:handoutMasterIdLst>
  <p:sldIdLst>
    <p:sldId id="4890" r:id="rId4"/>
    <p:sldId id="259" r:id="rId5"/>
    <p:sldId id="4948" r:id="rId6"/>
    <p:sldId id="4949" r:id="rId7"/>
    <p:sldId id="4917" r:id="rId8"/>
    <p:sldId id="4918" r:id="rId9"/>
    <p:sldId id="4922" r:id="rId10"/>
    <p:sldId id="4919" r:id="rId11"/>
    <p:sldId id="4923" r:id="rId12"/>
    <p:sldId id="4930" r:id="rId13"/>
    <p:sldId id="4947" r:id="rId14"/>
    <p:sldId id="4912" r:id="rId15"/>
    <p:sldId id="4939" r:id="rId16"/>
    <p:sldId id="4944" r:id="rId17"/>
    <p:sldId id="4945" r:id="rId18"/>
    <p:sldId id="4950" r:id="rId19"/>
    <p:sldId id="495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  <a:srgbClr val="FCEFBA"/>
    <a:srgbClr val="2C7165"/>
    <a:srgbClr val="9ACCA7"/>
    <a:srgbClr val="6EC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50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1C0B782F-4700-4156-A2DC-64DA7E251672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1BE20BC-5A04-46F0-817B-83D12527B9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927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016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61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6256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950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508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039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336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92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401050" y="1905000"/>
            <a:ext cx="2552700" cy="30289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5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siness - 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 userDrawn="1"/>
        </p:nvSpPr>
        <p:spPr>
          <a:xfrm>
            <a:off x="0" y="1"/>
            <a:ext cx="10318750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60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400" dirty="0">
                <a:solidFill>
                  <a:srgbClr val="8FADC7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670" y="6356350"/>
            <a:ext cx="1410226" cy="365125"/>
          </a:xfrm>
        </p:spPr>
        <p:txBody>
          <a:bodyPr/>
          <a:lstStyle/>
          <a:p>
            <a:fld id="{1B94E2D5-6837-445E-B623-7F92FCF6CC7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4499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67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1516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119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794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449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5560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683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4095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4446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374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104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707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2881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3872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4592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1665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3663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9244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8866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3843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67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7471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62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5976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642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2911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7593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4998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261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0867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7650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81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25320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80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981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6889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8470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555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9012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siness - 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 userDrawn="1"/>
        </p:nvSpPr>
        <p:spPr>
          <a:xfrm>
            <a:off x="0" y="1"/>
            <a:ext cx="10318750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60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400" dirty="0">
                <a:solidFill>
                  <a:srgbClr val="8FADC7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670" y="6356350"/>
            <a:ext cx="1410226" cy="365125"/>
          </a:xfrm>
        </p:spPr>
        <p:txBody>
          <a:bodyPr/>
          <a:lstStyle/>
          <a:p>
            <a:fld id="{1B94E2D5-6837-445E-B623-7F92FCF6CC7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4499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029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137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189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690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8712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0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7880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youtube.com/watch?v=urTtMT-1-KI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83DABC-7D77-BEBB-29C9-E0EDF52AC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稻壳天启设计，盗取必究。"/>
          <p:cNvSpPr txBox="1"/>
          <p:nvPr/>
        </p:nvSpPr>
        <p:spPr>
          <a:xfrm>
            <a:off x="1315037" y="2582614"/>
            <a:ext cx="9243695" cy="1692771"/>
          </a:xfrm>
          <a:prstGeom prst="rect">
            <a:avLst/>
          </a:prstGeom>
          <a:noFill/>
          <a:ln w="9525"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en-US" altLang="zh-CN" sz="5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lonna MT" panose="04020805060202030203" pitchFamily="82" charset="0"/>
                <a:ea typeface="Arial" panose="020B0604020202020204" pitchFamily="34" charset="0"/>
                <a:sym typeface="+mn-ea"/>
              </a:rPr>
              <a:t>SONG RECOMMENDATION SYSTEM</a:t>
            </a:r>
            <a:endParaRPr lang="en-US" sz="5200" b="1" dirty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newplot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696717" y="1733226"/>
            <a:ext cx="9302115" cy="5002854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255517" y="1228186"/>
            <a:ext cx="818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plot shows the spread of tempo against the duration time of the tracks.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DCF72-D8DB-8C2F-AEEF-279BDAF4760F}"/>
              </a:ext>
            </a:extLst>
          </p:cNvPr>
          <p:cNvSpPr txBox="1"/>
          <p:nvPr/>
        </p:nvSpPr>
        <p:spPr>
          <a:xfrm>
            <a:off x="4157678" y="416560"/>
            <a:ext cx="37525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/>
              <a:t>Duration VS Tempo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newplot (12)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9710" y="115570"/>
            <a:ext cx="5915025" cy="3310630"/>
          </a:xfrm>
          <a:prstGeom prst="rect">
            <a:avLst/>
          </a:prstGeom>
        </p:spPr>
      </p:pic>
      <p:pic>
        <p:nvPicPr>
          <p:cNvPr id="8" name="Picture 7" descr="newplot (1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0" y="3537924"/>
            <a:ext cx="5687060" cy="3183551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19710" y="5589270"/>
            <a:ext cx="563245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Most of the tracks have an avg. time signature value of 4 min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413500" y="1459230"/>
            <a:ext cx="55448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can infer from this graph that most of the tracks have a tempo of more than 150.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AA753-196E-970C-C51A-8A8332ECC09E}"/>
              </a:ext>
            </a:extLst>
          </p:cNvPr>
          <p:cNvSpPr txBox="1"/>
          <p:nvPr/>
        </p:nvSpPr>
        <p:spPr>
          <a:xfrm>
            <a:off x="1361440" y="4652645"/>
            <a:ext cx="31005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 dirty="0"/>
              <a:t>Avg. Time Signature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C9CEEB-89E3-E589-28DE-8EF099C21E90}"/>
              </a:ext>
            </a:extLst>
          </p:cNvPr>
          <p:cNvSpPr txBox="1"/>
          <p:nvPr/>
        </p:nvSpPr>
        <p:spPr>
          <a:xfrm>
            <a:off x="7721600" y="660400"/>
            <a:ext cx="26420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 b="1" dirty="0"/>
              <a:t>Count of Tempo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D93343-1678-4071-9280-A4EA967EEA2D}"/>
              </a:ext>
            </a:extLst>
          </p:cNvPr>
          <p:cNvSpPr txBox="1"/>
          <p:nvPr/>
        </p:nvSpPr>
        <p:spPr>
          <a:xfrm>
            <a:off x="2458720" y="2613392"/>
            <a:ext cx="54051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/>
              <a:t>MODEL BUILDING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01321" y="944245"/>
            <a:ext cx="5618480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Generating Images for the URL's using Spotify API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are the links for the Spotify API</a:t>
            </a:r>
          </a:p>
          <a:p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https://developer.spotify.com/</a:t>
            </a: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https://developer.spotify.com/documentation/web-api</a:t>
            </a:r>
          </a:p>
          <a:p>
            <a:endParaRPr lang="en-US" b="1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2866508"/>
            <a:ext cx="5105400" cy="2145747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40450" y="445135"/>
            <a:ext cx="5181600" cy="2524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669925" y="845820"/>
            <a:ext cx="5886450" cy="35623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69925" y="4802453"/>
            <a:ext cx="1085215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This function essentially uses TF-IDF and cosine similarity to recommend tracks from the main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based on the YouTube playlist. The recommendations are printed with relevant details, and efforts are made to handle boundary cases and avoid duplicate recommendations.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DB91F7-44E7-1904-F20E-962DDFCC10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" t="12500" b="5694"/>
          <a:stretch/>
        </p:blipFill>
        <p:spPr>
          <a:xfrm>
            <a:off x="1272261" y="2414739"/>
            <a:ext cx="8627806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F9B38E-C0DD-A865-C286-7F496D0BD877}"/>
              </a:ext>
            </a:extLst>
          </p:cNvPr>
          <p:cNvSpPr txBox="1"/>
          <p:nvPr/>
        </p:nvSpPr>
        <p:spPr>
          <a:xfrm>
            <a:off x="2410807" y="874551"/>
            <a:ext cx="63507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000" dirty="0">
                <a:solidFill>
                  <a:schemeClr val="tx1">
                    <a:lumMod val="65000"/>
                  </a:schemeClr>
                </a:solidFill>
                <a:latin typeface="Colonna MT" panose="04020805060202030203" pitchFamily="82" charset="0"/>
              </a:rPr>
              <a:t>MODEL 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63E4F-B8F6-036B-EC52-A2076DF3C869}"/>
              </a:ext>
            </a:extLst>
          </p:cNvPr>
          <p:cNvSpPr txBox="1"/>
          <p:nvPr/>
        </p:nvSpPr>
        <p:spPr>
          <a:xfrm>
            <a:off x="1272261" y="1890866"/>
            <a:ext cx="538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85000"/>
                  </a:schemeClr>
                </a:solidFill>
              </a:rPr>
              <a:t>Used STREAMLIT to deploy the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202E-4232-0E3B-175E-8DD1F81B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842" y="125836"/>
            <a:ext cx="10537715" cy="109895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83E113-F0A6-98C3-E47C-3CC61E4EA8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49" y="1935921"/>
            <a:ext cx="10353156" cy="4160940"/>
          </a:xfrm>
        </p:spPr>
      </p:pic>
    </p:spTree>
    <p:extLst>
      <p:ext uri="{BB962C8B-B14F-4D97-AF65-F5344CB8AC3E}">
        <p14:creationId xmlns:p14="http://schemas.microsoft.com/office/powerpoint/2010/main" val="511754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6D91-2D42-F168-9B3D-35C7DA577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5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CC3F1-294C-A479-BFD0-E3723C1D9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436" y="2306919"/>
            <a:ext cx="3107060" cy="394148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Members</a:t>
            </a:r>
            <a:r>
              <a:rPr lang="en-IN" dirty="0"/>
              <a:t> :</a:t>
            </a:r>
          </a:p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SACHIN PHARSWAN</a:t>
            </a:r>
          </a:p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KIRAN PASUNUTI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ERAM JAMALI</a:t>
            </a:r>
          </a:p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SHIVAM JAWALE</a:t>
            </a:r>
          </a:p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SWANANDI KULKARNI</a:t>
            </a:r>
          </a:p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PUNIT SAI</a:t>
            </a:r>
          </a:p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GUNDLURU SAKETH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3775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697853" y="2736501"/>
            <a:ext cx="8132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9ACCA7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This project aims to build a recommendation system to support a music app. 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4B883-6EEB-6C6A-3AEC-FDBD6CCDE28B}"/>
              </a:ext>
            </a:extLst>
          </p:cNvPr>
          <p:cNvSpPr txBox="1"/>
          <p:nvPr/>
        </p:nvSpPr>
        <p:spPr>
          <a:xfrm>
            <a:off x="529693" y="1779553"/>
            <a:ext cx="5851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2C7165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BUSINESS OBJECTIVE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FA6F-17DF-F064-3CC1-54232376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814" y="2228649"/>
            <a:ext cx="3004595" cy="1695169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Dataset</a:t>
            </a:r>
            <a:br>
              <a:rPr lang="en-IN" dirty="0"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Description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FD9893-6BE7-8128-246C-417D4E0D9E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637740"/>
              </p:ext>
            </p:extLst>
          </p:nvPr>
        </p:nvGraphicFramePr>
        <p:xfrm>
          <a:off x="4706226" y="266218"/>
          <a:ext cx="7123102" cy="36576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561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1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'track_id'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id of the track 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'artists'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rgbClr val="002060"/>
                          </a:solidFill>
                        </a:rPr>
                        <a:t>name of the tracks’artist</a:t>
                      </a:r>
                      <a:endParaRPr lang="en-US" b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 'album_name'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rgbClr val="002060"/>
                          </a:solidFill>
                        </a:rPr>
                        <a:t>name of the album</a:t>
                      </a:r>
                      <a:endParaRPr lang="en-US" b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  'track_name'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rgbClr val="002060"/>
                          </a:solidFill>
                        </a:rPr>
                        <a:t>name of the track</a:t>
                      </a:r>
                      <a:endParaRPr lang="en-US" b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'popularity'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rgbClr val="002060"/>
                          </a:solidFill>
                        </a:rPr>
                        <a:t>popularity of the track</a:t>
                      </a:r>
                      <a:endParaRPr lang="en-US" b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    '</a:t>
                      </a:r>
                      <a:r>
                        <a:rPr lang="en-US" sz="18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duration_ms</a:t>
                      </a: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rgbClr val="002060"/>
                          </a:solidFill>
                        </a:rPr>
                        <a:t>duration time of track in ms</a:t>
                      </a:r>
                      <a:endParaRPr lang="en-US" b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'danceability'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danceability of track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 'energy' 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energy of track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 'loudness'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loudness of track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 'mode'   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mode of track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56B1A34-8D5F-15D1-579D-FFCCA13F92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597082"/>
              </p:ext>
            </p:extLst>
          </p:nvPr>
        </p:nvGraphicFramePr>
        <p:xfrm>
          <a:off x="4706226" y="3923818"/>
          <a:ext cx="7123102" cy="25603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561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1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 '</a:t>
                      </a:r>
                      <a:r>
                        <a:rPr lang="en-US" sz="18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speechiness</a:t>
                      </a: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 err="1">
                          <a:solidFill>
                            <a:srgbClr val="002060"/>
                          </a:solidFill>
                        </a:rPr>
                        <a:t>speechiness</a:t>
                      </a: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 of the track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</a:t>
                      </a:r>
                      <a:r>
                        <a:rPr lang="en-US" sz="18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acousticness</a:t>
                      </a: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acousticness of the track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</a:t>
                      </a:r>
                      <a:r>
                        <a:rPr lang="en-US" sz="18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instrumentalness</a:t>
                      </a: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 err="1">
                          <a:solidFill>
                            <a:srgbClr val="002060"/>
                          </a:solidFill>
                        </a:rPr>
                        <a:t>instrumentalness</a:t>
                      </a: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 of the track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'liveness'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liveness of the track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 'valence'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valence of the track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'tempo'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tempo of the track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</a:t>
                      </a:r>
                      <a:r>
                        <a:rPr lang="en-US" sz="18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track_genre</a:t>
                      </a: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genre of the track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8988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3078D1-46DB-98F0-9D14-CB15F468200B}"/>
              </a:ext>
            </a:extLst>
          </p:cNvPr>
          <p:cNvSpPr txBox="1"/>
          <p:nvPr/>
        </p:nvSpPr>
        <p:spPr>
          <a:xfrm>
            <a:off x="886810" y="2574388"/>
            <a:ext cx="104039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EDA (Exploratory Data Analysis)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716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43915"/>
            <a:ext cx="8345170" cy="57810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9"/>
          <p:cNvSpPr txBox="1"/>
          <p:nvPr/>
        </p:nvSpPr>
        <p:spPr>
          <a:xfrm>
            <a:off x="8439785" y="1620520"/>
            <a:ext cx="34721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correlation heatmap suggests that loudness and energy features have a good correlation 0.76).</a:t>
            </a:r>
            <a:endParaRPr lang="en-US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correlation heatmap also suggests that acousticness and energy features have a negative correlation (-0.73).</a:t>
            </a:r>
            <a:endParaRPr lang="en-US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3152140" y="2533015"/>
            <a:ext cx="4799965" cy="24212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567180" y="1373505"/>
            <a:ext cx="6740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Devised a user-defined method called ‘cleaning’ to further clean our data from unwanted Special Characters, Symbols, and Spaces.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Placeholder 10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848995" y="1061085"/>
            <a:ext cx="6056630" cy="49269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7226300" y="2743200"/>
            <a:ext cx="4001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bar plot displays the top 10 artists by frequency.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7227571" y="3075056"/>
            <a:ext cx="4334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As shown, this bar plot displays the top 10 tracks by popularity.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103" name="Content Placeholder 10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5011" y="690246"/>
            <a:ext cx="5706110" cy="5689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42620" y="1315760"/>
            <a:ext cx="4646930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FCE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Energy: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Yoga: 0.6 - 0.8</a:t>
            </a: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Meditation: 0.3 - 0.5</a:t>
            </a:r>
          </a:p>
          <a:p>
            <a:endParaRPr lang="en-US" dirty="0">
              <a:solidFill>
                <a:srgbClr val="2C71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CE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Loudness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solidFill>
                  <a:srgbClr val="2C71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Yoga: -15 dB to -10 dB</a:t>
            </a: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Meditation: -25 dB to -20 dB</a:t>
            </a:r>
          </a:p>
          <a:p>
            <a:endParaRPr lang="en-US" dirty="0">
              <a:solidFill>
                <a:srgbClr val="2C71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CE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Speechiness: </a:t>
            </a: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Yoga: 0 - 0.4</a:t>
            </a: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Meditation: 0 - 0.2</a:t>
            </a:r>
          </a:p>
          <a:p>
            <a:endParaRPr lang="en-US" dirty="0">
              <a:solidFill>
                <a:srgbClr val="2C71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CE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>
                <a:solidFill>
                  <a:srgbClr val="2C71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Yoga: 0.4 - 0.8</a:t>
            </a: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Meditation: 0.7 - 0.9</a:t>
            </a:r>
          </a:p>
          <a:p>
            <a:endParaRPr lang="en-US" dirty="0">
              <a:solidFill>
                <a:srgbClr val="2C71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CE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Instrumentalness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solidFill>
                  <a:srgbClr val="2C71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Yoga: 0.5 - 0.8</a:t>
            </a: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Meditation: 0.8 - 0.9</a:t>
            </a:r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2C71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2C71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757620" y="1315760"/>
            <a:ext cx="474027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CEFBA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Liveness</a:t>
            </a:r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</a:t>
            </a: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Yoga: 0.2 - 0.6</a:t>
            </a:r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Meditation: 0.1 - 0.4</a:t>
            </a:r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CEFBA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Valence</a:t>
            </a:r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</a:t>
            </a: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Yoga: 0.5 - 0.8</a:t>
            </a:r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Meditation: 0.3 - 0.6</a:t>
            </a:r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CEFBA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Tempo</a:t>
            </a:r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Yoga: 80 - 120 BPM</a:t>
            </a:r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Meditation: 60 - 80 BPM</a:t>
            </a:r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CEFBA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Liveliness</a:t>
            </a:r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Yoga: 0.4 - 0.7</a:t>
            </a:r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Meditation: 0.2 - 0.5</a:t>
            </a:r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Text Box 3"/>
          <p:cNvSpPr txBox="1"/>
          <p:nvPr/>
        </p:nvSpPr>
        <p:spPr>
          <a:xfrm>
            <a:off x="2283777" y="392430"/>
            <a:ext cx="7479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the ideal conditions of musical attributes that a relaxing/ yoga/ peaceful song must satisfy. </a:t>
            </a:r>
          </a:p>
          <a:p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of the tracks in our dataset also qualify for this criteria.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 name="1_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182</TotalTime>
  <Words>546</Words>
  <Application>Microsoft Office PowerPoint</Application>
  <PresentationFormat>Widescreen</PresentationFormat>
  <Paragraphs>110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Algerian</vt:lpstr>
      <vt:lpstr>Arial</vt:lpstr>
      <vt:lpstr>Bookman Old Style</vt:lpstr>
      <vt:lpstr>Calibri</vt:lpstr>
      <vt:lpstr>Colonna MT</vt:lpstr>
      <vt:lpstr>Rockwell</vt:lpstr>
      <vt:lpstr>Times New Roman</vt:lpstr>
      <vt:lpstr>Tw Cen MT</vt:lpstr>
      <vt:lpstr>Damask</vt:lpstr>
      <vt:lpstr>Droplet</vt:lpstr>
      <vt:lpstr>1_Damask</vt:lpstr>
      <vt:lpstr>PowerPoint Presentation</vt:lpstr>
      <vt:lpstr>PowerPoint Presentation</vt:lpstr>
      <vt:lpstr>Dataset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Sachin Pharswan</cp:lastModifiedBy>
  <cp:revision>15</cp:revision>
  <dcterms:created xsi:type="dcterms:W3CDTF">2019-09-05T08:28:00Z</dcterms:created>
  <dcterms:modified xsi:type="dcterms:W3CDTF">2023-12-15T16:26:53Z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1033-11.2.0.11225</vt:lpwstr>
  </property>
  <property fmtid="{D5CDD505-2E9C-101B-9397-08002B2CF9AE}" pid="3" name="ICV">
    <vt:lpwstr>FE855C5C324C43299E4AF27EF6A3F478</vt:lpwstr>
  </property>
</Properties>
</file>